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Lst>
  <p:notesMasterIdLst>
    <p:notesMasterId r:id="rId5"/>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3-1.png>
</file>

<file path=ppt/media/image-3-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760452"/>
            <a:ext cx="7477601" cy="1666399"/>
          </a:xfrm>
          <a:prstGeom prst="rect">
            <a:avLst/>
          </a:prstGeom>
          <a:noFill/>
          <a:ln/>
        </p:spPr>
        <p:txBody>
          <a:bodyPr wrap="square" rtlCol="0" anchor="t"/>
          <a:lstStyle/>
          <a:p>
            <a:pPr indent="0" marL="0">
              <a:lnSpc>
                <a:spcPts val="6561"/>
              </a:lnSpc>
              <a:buNone/>
            </a:pPr>
            <a:r>
              <a:rPr lang="en-US" sz="5249" dirty="0">
                <a:solidFill>
                  <a:srgbClr val="F5F0F0"/>
                </a:solidFill>
                <a:latin typeface="adonis-web" pitchFamily="34" charset="0"/>
                <a:ea typeface="adonis-web" pitchFamily="34" charset="-122"/>
                <a:cs typeface="adonis-web" pitchFamily="34" charset="-120"/>
              </a:rPr>
              <a:t>How does classical computers works</a:t>
            </a:r>
            <a:endParaRPr lang="en-US" sz="5249" dirty="0"/>
          </a:p>
        </p:txBody>
      </p:sp>
      <p:sp>
        <p:nvSpPr>
          <p:cNvPr id="6" name="Text 2"/>
          <p:cNvSpPr/>
          <p:nvPr/>
        </p:nvSpPr>
        <p:spPr>
          <a:xfrm>
            <a:off x="6675001" y="2760107"/>
            <a:ext cx="7122200" cy="2132409"/>
          </a:xfrm>
          <a:prstGeom prst="rect">
            <a:avLst/>
          </a:prstGeom>
          <a:noFill/>
          <a:ln/>
        </p:spPr>
        <p:txBody>
          <a:bodyPr wrap="square" rtlCol="0" anchor="t"/>
          <a:lstStyle/>
          <a:p>
            <a:pPr algn="l" marL="342900" indent="-342900">
              <a:lnSpc>
                <a:spcPts val="2799"/>
              </a:lnSpc>
              <a:buSzPct val="100000"/>
              <a:buChar char="•"/>
            </a:pPr>
            <a:r>
              <a:rPr lang="en-US" sz="1750" dirty="0">
                <a:solidFill>
                  <a:srgbClr val="E2E6E9"/>
                </a:solidFill>
                <a:latin typeface="adonis-web" pitchFamily="34" charset="0"/>
                <a:ea typeface="adonis-web" pitchFamily="34" charset="-122"/>
                <a:cs typeface="adonis-web" pitchFamily="34" charset="-120"/>
              </a:rPr>
              <a:t>Classical computers work on the basis of binary code, using bits to represent information as either a 0 or a 1. These computers process information using logic gates, performing operations such as AND, OR, and NOT to manipulate and manipulate the binary data. The central processing unit (CPU) of a classical computer carries out these operations and coordinates the flow of data within the computer system.</a:t>
            </a:r>
            <a:endParaRPr lang="en-US" sz="1750" dirty="0"/>
          </a:p>
        </p:txBody>
      </p:sp>
      <p:sp>
        <p:nvSpPr>
          <p:cNvPr id="7" name="Text 3"/>
          <p:cNvSpPr/>
          <p:nvPr/>
        </p:nvSpPr>
        <p:spPr>
          <a:xfrm>
            <a:off x="6675001" y="4981337"/>
            <a:ext cx="7122200" cy="2487811"/>
          </a:xfrm>
          <a:prstGeom prst="rect">
            <a:avLst/>
          </a:prstGeom>
          <a:noFill/>
          <a:ln/>
        </p:spPr>
        <p:txBody>
          <a:bodyPr wrap="square" rtlCol="0" anchor="t"/>
          <a:lstStyle/>
          <a:p>
            <a:pPr algn="l" marL="342900" indent="-342900">
              <a:lnSpc>
                <a:spcPts val="2799"/>
              </a:lnSpc>
              <a:buSzPct val="100000"/>
              <a:buChar char="•"/>
            </a:pPr>
            <a:r>
              <a:rPr lang="en-US" sz="1750" dirty="0">
                <a:solidFill>
                  <a:srgbClr val="E2E6E9"/>
                </a:solidFill>
                <a:latin typeface="adonis-web" pitchFamily="34" charset="0"/>
                <a:ea typeface="adonis-web" pitchFamily="34" charset="-122"/>
                <a:cs typeface="adonis-web" pitchFamily="34" charset="-120"/>
              </a:rPr>
              <a:t>The CPU is composed of several components, including the control unit, arithmetic logic unit (ALU), and registers. The control unit fetches instructions from memory and directs the operations of other components, while the ALU performs mathematical and logical operations. Registers store temporary data and control signals to facilitate efficient processing. Together, these components work harmoniously to execute instructions and perform tasks on a classical computer.</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2572107"/>
            <a:ext cx="8028146" cy="694373"/>
          </a:xfrm>
          <a:prstGeom prst="rect">
            <a:avLst/>
          </a:prstGeom>
          <a:noFill/>
          <a:ln/>
        </p:spPr>
        <p:txBody>
          <a:bodyPr wrap="none" rtlCol="0" anchor="t"/>
          <a:lstStyle/>
          <a:p>
            <a:pPr indent="0" marL="0">
              <a:lnSpc>
                <a:spcPts val="5468"/>
              </a:lnSpc>
              <a:buNone/>
            </a:pPr>
            <a:r>
              <a:rPr lang="en-US" sz="4374" dirty="0">
                <a:solidFill>
                  <a:srgbClr val="F5F0F0"/>
                </a:solidFill>
                <a:latin typeface="adonis-web" pitchFamily="34" charset="0"/>
                <a:ea typeface="adonis-web" pitchFamily="34" charset="-122"/>
                <a:cs typeface="adonis-web" pitchFamily="34" charset="-120"/>
              </a:rPr>
              <a:t>Basic Components and Operations</a:t>
            </a:r>
            <a:endParaRPr lang="en-US" sz="4374" dirty="0"/>
          </a:p>
        </p:txBody>
      </p:sp>
      <p:sp>
        <p:nvSpPr>
          <p:cNvPr id="5" name="Text 2"/>
          <p:cNvSpPr/>
          <p:nvPr/>
        </p:nvSpPr>
        <p:spPr>
          <a:xfrm>
            <a:off x="2517696" y="3821906"/>
            <a:ext cx="2777490" cy="347186"/>
          </a:xfrm>
          <a:prstGeom prst="rect">
            <a:avLst/>
          </a:prstGeom>
          <a:noFill/>
          <a:ln/>
        </p:spPr>
        <p:txBody>
          <a:bodyPr wrap="none" rtlCol="0" anchor="t"/>
          <a:lstStyle/>
          <a:p>
            <a:pPr indent="0" marL="0">
              <a:lnSpc>
                <a:spcPts val="2734"/>
              </a:lnSpc>
              <a:buNone/>
            </a:pPr>
            <a:r>
              <a:rPr lang="en-US" sz="2187" dirty="0">
                <a:solidFill>
                  <a:srgbClr val="F5F0F0"/>
                </a:solidFill>
                <a:latin typeface="adonis-web" pitchFamily="34" charset="0"/>
                <a:ea typeface="adonis-web" pitchFamily="34" charset="-122"/>
                <a:cs typeface="adonis-web" pitchFamily="34" charset="-120"/>
              </a:rPr>
              <a:t>CPU</a:t>
            </a:r>
            <a:endParaRPr lang="en-US" sz="2187" dirty="0"/>
          </a:p>
        </p:txBody>
      </p:sp>
      <p:sp>
        <p:nvSpPr>
          <p:cNvPr id="6" name="Text 3"/>
          <p:cNvSpPr/>
          <p:nvPr/>
        </p:nvSpPr>
        <p:spPr>
          <a:xfrm>
            <a:off x="2517696" y="4391263"/>
            <a:ext cx="2836545" cy="1066205"/>
          </a:xfrm>
          <a:prstGeom prst="rect">
            <a:avLst/>
          </a:prstGeom>
          <a:noFill/>
          <a:ln/>
        </p:spPr>
        <p:txBody>
          <a:bodyPr wrap="square" rtlCol="0" anchor="t"/>
          <a:lstStyle/>
          <a:p>
            <a:pPr indent="0" marL="0">
              <a:lnSpc>
                <a:spcPts val="2799"/>
              </a:lnSpc>
              <a:buNone/>
            </a:pPr>
            <a:r>
              <a:rPr lang="en-US" sz="1750" dirty="0">
                <a:solidFill>
                  <a:srgbClr val="E2E6E9"/>
                </a:solidFill>
                <a:latin typeface="adonis-web" pitchFamily="34" charset="0"/>
                <a:ea typeface="adonis-web" pitchFamily="34" charset="-122"/>
                <a:cs typeface="adonis-web" pitchFamily="34" charset="-120"/>
              </a:rPr>
              <a:t>The central processing unit performs calculations and executes instructions.</a:t>
            </a:r>
            <a:endParaRPr lang="en-US" sz="1750" dirty="0"/>
          </a:p>
        </p:txBody>
      </p:sp>
      <p:sp>
        <p:nvSpPr>
          <p:cNvPr id="7" name="Text 4"/>
          <p:cNvSpPr/>
          <p:nvPr/>
        </p:nvSpPr>
        <p:spPr>
          <a:xfrm>
            <a:off x="5903833" y="3821906"/>
            <a:ext cx="2777490" cy="347186"/>
          </a:xfrm>
          <a:prstGeom prst="rect">
            <a:avLst/>
          </a:prstGeom>
          <a:noFill/>
          <a:ln/>
        </p:spPr>
        <p:txBody>
          <a:bodyPr wrap="none" rtlCol="0" anchor="t"/>
          <a:lstStyle/>
          <a:p>
            <a:pPr indent="0" marL="0">
              <a:lnSpc>
                <a:spcPts val="2734"/>
              </a:lnSpc>
              <a:buNone/>
            </a:pPr>
            <a:r>
              <a:rPr lang="en-US" sz="2187" dirty="0">
                <a:solidFill>
                  <a:srgbClr val="F5F0F0"/>
                </a:solidFill>
                <a:latin typeface="adonis-web" pitchFamily="34" charset="0"/>
                <a:ea typeface="adonis-web" pitchFamily="34" charset="-122"/>
                <a:cs typeface="adonis-web" pitchFamily="34" charset="-120"/>
              </a:rPr>
              <a:t>Memory</a:t>
            </a:r>
            <a:endParaRPr lang="en-US" sz="2187" dirty="0"/>
          </a:p>
        </p:txBody>
      </p:sp>
      <p:sp>
        <p:nvSpPr>
          <p:cNvPr id="8" name="Text 5"/>
          <p:cNvSpPr/>
          <p:nvPr/>
        </p:nvSpPr>
        <p:spPr>
          <a:xfrm>
            <a:off x="5903833" y="4391263"/>
            <a:ext cx="2836545" cy="710803"/>
          </a:xfrm>
          <a:prstGeom prst="rect">
            <a:avLst/>
          </a:prstGeom>
          <a:noFill/>
          <a:ln/>
        </p:spPr>
        <p:txBody>
          <a:bodyPr wrap="square" rtlCol="0" anchor="t"/>
          <a:lstStyle/>
          <a:p>
            <a:pPr indent="0" marL="0">
              <a:lnSpc>
                <a:spcPts val="2799"/>
              </a:lnSpc>
              <a:buNone/>
            </a:pPr>
            <a:r>
              <a:rPr lang="en-US" sz="1750" dirty="0">
                <a:solidFill>
                  <a:srgbClr val="E2E6E9"/>
                </a:solidFill>
                <a:latin typeface="adonis-web" pitchFamily="34" charset="0"/>
                <a:ea typeface="adonis-web" pitchFamily="34" charset="-122"/>
                <a:cs typeface="adonis-web" pitchFamily="34" charset="-120"/>
              </a:rPr>
              <a:t>Stores data and instructions for the CPU to access.</a:t>
            </a:r>
            <a:endParaRPr lang="en-US" sz="1750" dirty="0"/>
          </a:p>
        </p:txBody>
      </p:sp>
      <p:sp>
        <p:nvSpPr>
          <p:cNvPr id="9" name="Text 6"/>
          <p:cNvSpPr/>
          <p:nvPr/>
        </p:nvSpPr>
        <p:spPr>
          <a:xfrm>
            <a:off x="9289971" y="3821906"/>
            <a:ext cx="2777490" cy="347186"/>
          </a:xfrm>
          <a:prstGeom prst="rect">
            <a:avLst/>
          </a:prstGeom>
          <a:noFill/>
          <a:ln/>
        </p:spPr>
        <p:txBody>
          <a:bodyPr wrap="none" rtlCol="0" anchor="t"/>
          <a:lstStyle/>
          <a:p>
            <a:pPr indent="0" marL="0">
              <a:lnSpc>
                <a:spcPts val="2734"/>
              </a:lnSpc>
              <a:buNone/>
            </a:pPr>
            <a:r>
              <a:rPr lang="en-US" sz="2187" dirty="0">
                <a:solidFill>
                  <a:srgbClr val="F5F0F0"/>
                </a:solidFill>
                <a:latin typeface="adonis-web" pitchFamily="34" charset="0"/>
                <a:ea typeface="adonis-web" pitchFamily="34" charset="-122"/>
                <a:cs typeface="adonis-web" pitchFamily="34" charset="-120"/>
              </a:rPr>
              <a:t>Input/Output</a:t>
            </a:r>
            <a:endParaRPr lang="en-US" sz="2187" dirty="0"/>
          </a:p>
        </p:txBody>
      </p:sp>
      <p:sp>
        <p:nvSpPr>
          <p:cNvPr id="10" name="Text 7"/>
          <p:cNvSpPr/>
          <p:nvPr/>
        </p:nvSpPr>
        <p:spPr>
          <a:xfrm>
            <a:off x="9289971" y="4391263"/>
            <a:ext cx="2836545" cy="1066205"/>
          </a:xfrm>
          <a:prstGeom prst="rect">
            <a:avLst/>
          </a:prstGeom>
          <a:noFill/>
          <a:ln/>
        </p:spPr>
        <p:txBody>
          <a:bodyPr wrap="square" rtlCol="0" anchor="t"/>
          <a:lstStyle/>
          <a:p>
            <a:pPr indent="0" marL="0">
              <a:lnSpc>
                <a:spcPts val="2799"/>
              </a:lnSpc>
              <a:buNone/>
            </a:pPr>
            <a:r>
              <a:rPr lang="en-US" sz="1750" dirty="0">
                <a:solidFill>
                  <a:srgbClr val="E2E6E9"/>
                </a:solidFill>
                <a:latin typeface="adonis-web" pitchFamily="34" charset="0"/>
                <a:ea typeface="adonis-web" pitchFamily="34" charset="-122"/>
                <a:cs typeface="adonis-web" pitchFamily="34" charset="-120"/>
              </a:rPr>
              <a:t>Devices to send and receive information, like keyboards and monitors.</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sp>
        <p:nvSpPr>
          <p:cNvPr id="4" name="Text 1"/>
          <p:cNvSpPr/>
          <p:nvPr/>
        </p:nvSpPr>
        <p:spPr>
          <a:xfrm>
            <a:off x="2517696" y="2473523"/>
            <a:ext cx="6232446" cy="694373"/>
          </a:xfrm>
          <a:prstGeom prst="rect">
            <a:avLst/>
          </a:prstGeom>
          <a:noFill/>
          <a:ln/>
        </p:spPr>
        <p:txBody>
          <a:bodyPr wrap="none" rtlCol="0" anchor="t"/>
          <a:lstStyle/>
          <a:p>
            <a:pPr indent="0" marL="0">
              <a:lnSpc>
                <a:spcPts val="5468"/>
              </a:lnSpc>
              <a:buNone/>
            </a:pPr>
            <a:r>
              <a:rPr lang="en-US" sz="4374" dirty="0">
                <a:solidFill>
                  <a:srgbClr val="F5F0F0"/>
                </a:solidFill>
                <a:latin typeface="adonis-web" pitchFamily="34" charset="0"/>
                <a:ea typeface="adonis-web" pitchFamily="34" charset="-122"/>
                <a:cs typeface="adonis-web" pitchFamily="34" charset="-120"/>
              </a:rPr>
              <a:t>Limitations and Challenges</a:t>
            </a:r>
            <a:endParaRPr lang="en-US" sz="4374" dirty="0"/>
          </a:p>
        </p:txBody>
      </p:sp>
      <p:sp>
        <p:nvSpPr>
          <p:cNvPr id="5" name="Shape 2"/>
          <p:cNvSpPr/>
          <p:nvPr/>
        </p:nvSpPr>
        <p:spPr>
          <a:xfrm>
            <a:off x="2517696" y="3785830"/>
            <a:ext cx="499943" cy="499943"/>
          </a:xfrm>
          <a:prstGeom prst="roundRect">
            <a:avLst>
              <a:gd name="adj" fmla="val 20000"/>
            </a:avLst>
          </a:prstGeom>
          <a:solidFill>
            <a:srgbClr val="003180"/>
          </a:solidFill>
          <a:ln w="7620">
            <a:solidFill>
              <a:srgbClr val="194A99"/>
            </a:solidFill>
            <a:prstDash val="solid"/>
          </a:ln>
        </p:spPr>
      </p:sp>
      <p:sp>
        <p:nvSpPr>
          <p:cNvPr id="6" name="Text 3"/>
          <p:cNvSpPr/>
          <p:nvPr/>
        </p:nvSpPr>
        <p:spPr>
          <a:xfrm>
            <a:off x="2676644" y="3827502"/>
            <a:ext cx="182047" cy="416481"/>
          </a:xfrm>
          <a:prstGeom prst="rect">
            <a:avLst/>
          </a:prstGeom>
          <a:noFill/>
          <a:ln/>
        </p:spPr>
        <p:txBody>
          <a:bodyPr wrap="none" rtlCol="0" anchor="t"/>
          <a:lstStyle/>
          <a:p>
            <a:pPr algn="ctr" indent="0" marL="0">
              <a:lnSpc>
                <a:spcPts val="3281"/>
              </a:lnSpc>
              <a:buNone/>
            </a:pPr>
            <a:r>
              <a:rPr lang="en-US" sz="2624" dirty="0">
                <a:solidFill>
                  <a:srgbClr val="E2E6E9"/>
                </a:solidFill>
                <a:latin typeface="adonis-web" pitchFamily="34" charset="0"/>
                <a:ea typeface="adonis-web" pitchFamily="34" charset="-122"/>
                <a:cs typeface="adonis-web" pitchFamily="34" charset="-120"/>
              </a:rPr>
              <a:t>1</a:t>
            </a:r>
            <a:endParaRPr lang="en-US" sz="2624" dirty="0"/>
          </a:p>
        </p:txBody>
      </p:sp>
      <p:sp>
        <p:nvSpPr>
          <p:cNvPr id="7" name="Text 4"/>
          <p:cNvSpPr/>
          <p:nvPr/>
        </p:nvSpPr>
        <p:spPr>
          <a:xfrm>
            <a:off x="3239810" y="3862149"/>
            <a:ext cx="2328029" cy="347186"/>
          </a:xfrm>
          <a:prstGeom prst="rect">
            <a:avLst/>
          </a:prstGeom>
          <a:noFill/>
          <a:ln/>
        </p:spPr>
        <p:txBody>
          <a:bodyPr wrap="none" rtlCol="0" anchor="t"/>
          <a:lstStyle/>
          <a:p>
            <a:pPr indent="0" marL="0">
              <a:lnSpc>
                <a:spcPts val="2734"/>
              </a:lnSpc>
              <a:buNone/>
            </a:pPr>
            <a:r>
              <a:rPr lang="en-US" sz="2187" dirty="0">
                <a:solidFill>
                  <a:srgbClr val="E2E6E9"/>
                </a:solidFill>
                <a:latin typeface="adonis-web" pitchFamily="34" charset="0"/>
                <a:ea typeface="adonis-web" pitchFamily="34" charset="-122"/>
                <a:cs typeface="adonis-web" pitchFamily="34" charset="-120"/>
              </a:rPr>
              <a:t>Processing Speed</a:t>
            </a:r>
            <a:endParaRPr lang="en-US" sz="2187" dirty="0"/>
          </a:p>
        </p:txBody>
      </p:sp>
      <p:sp>
        <p:nvSpPr>
          <p:cNvPr id="8" name="Text 5"/>
          <p:cNvSpPr/>
          <p:nvPr/>
        </p:nvSpPr>
        <p:spPr>
          <a:xfrm>
            <a:off x="3239810" y="4342567"/>
            <a:ext cx="2328029" cy="1066205"/>
          </a:xfrm>
          <a:prstGeom prst="rect">
            <a:avLst/>
          </a:prstGeom>
          <a:noFill/>
          <a:ln/>
        </p:spPr>
        <p:txBody>
          <a:bodyPr wrap="square" rtlCol="0" anchor="t"/>
          <a:lstStyle/>
          <a:p>
            <a:pPr indent="0" marL="0">
              <a:lnSpc>
                <a:spcPts val="2799"/>
              </a:lnSpc>
              <a:buNone/>
            </a:pPr>
            <a:r>
              <a:rPr lang="en-US" sz="1750" dirty="0">
                <a:solidFill>
                  <a:srgbClr val="E2E6E9"/>
                </a:solidFill>
                <a:latin typeface="adonis-web" pitchFamily="34" charset="0"/>
                <a:ea typeface="adonis-web" pitchFamily="34" charset="-122"/>
                <a:cs typeface="adonis-web" pitchFamily="34" charset="-120"/>
              </a:rPr>
              <a:t>Classical computers have limitations related to processing speed.</a:t>
            </a:r>
            <a:endParaRPr lang="en-US" sz="1750" dirty="0"/>
          </a:p>
        </p:txBody>
      </p:sp>
      <p:sp>
        <p:nvSpPr>
          <p:cNvPr id="9" name="Shape 6"/>
          <p:cNvSpPr/>
          <p:nvPr/>
        </p:nvSpPr>
        <p:spPr>
          <a:xfrm>
            <a:off x="5790009" y="3785830"/>
            <a:ext cx="499943" cy="499943"/>
          </a:xfrm>
          <a:prstGeom prst="roundRect">
            <a:avLst>
              <a:gd name="adj" fmla="val 20000"/>
            </a:avLst>
          </a:prstGeom>
          <a:solidFill>
            <a:srgbClr val="003180"/>
          </a:solidFill>
          <a:ln w="7620">
            <a:solidFill>
              <a:srgbClr val="194A99"/>
            </a:solidFill>
            <a:prstDash val="solid"/>
          </a:ln>
        </p:spPr>
      </p:sp>
      <p:sp>
        <p:nvSpPr>
          <p:cNvPr id="10" name="Text 7"/>
          <p:cNvSpPr/>
          <p:nvPr/>
        </p:nvSpPr>
        <p:spPr>
          <a:xfrm>
            <a:off x="5948958" y="3827502"/>
            <a:ext cx="182047" cy="416481"/>
          </a:xfrm>
          <a:prstGeom prst="rect">
            <a:avLst/>
          </a:prstGeom>
          <a:noFill/>
          <a:ln/>
        </p:spPr>
        <p:txBody>
          <a:bodyPr wrap="none" rtlCol="0" anchor="t"/>
          <a:lstStyle/>
          <a:p>
            <a:pPr algn="ctr" indent="0" marL="0">
              <a:lnSpc>
                <a:spcPts val="3281"/>
              </a:lnSpc>
              <a:buNone/>
            </a:pPr>
            <a:r>
              <a:rPr lang="en-US" sz="2624" dirty="0">
                <a:solidFill>
                  <a:srgbClr val="E2E6E9"/>
                </a:solidFill>
                <a:latin typeface="adonis-web" pitchFamily="34" charset="0"/>
                <a:ea typeface="adonis-web" pitchFamily="34" charset="-122"/>
                <a:cs typeface="adonis-web" pitchFamily="34" charset="-120"/>
              </a:rPr>
              <a:t>2</a:t>
            </a:r>
            <a:endParaRPr lang="en-US" sz="2624" dirty="0"/>
          </a:p>
        </p:txBody>
      </p:sp>
      <p:sp>
        <p:nvSpPr>
          <p:cNvPr id="11" name="Text 8"/>
          <p:cNvSpPr/>
          <p:nvPr/>
        </p:nvSpPr>
        <p:spPr>
          <a:xfrm>
            <a:off x="6512123" y="3862149"/>
            <a:ext cx="2328029" cy="347186"/>
          </a:xfrm>
          <a:prstGeom prst="rect">
            <a:avLst/>
          </a:prstGeom>
          <a:noFill/>
          <a:ln/>
        </p:spPr>
        <p:txBody>
          <a:bodyPr wrap="none" rtlCol="0" anchor="t"/>
          <a:lstStyle/>
          <a:p>
            <a:pPr indent="0" marL="0">
              <a:lnSpc>
                <a:spcPts val="2734"/>
              </a:lnSpc>
              <a:buNone/>
            </a:pPr>
            <a:r>
              <a:rPr lang="en-US" sz="2187" dirty="0">
                <a:solidFill>
                  <a:srgbClr val="E2E6E9"/>
                </a:solidFill>
                <a:latin typeface="adonis-web" pitchFamily="34" charset="0"/>
                <a:ea typeface="adonis-web" pitchFamily="34" charset="-122"/>
                <a:cs typeface="adonis-web" pitchFamily="34" charset="-120"/>
              </a:rPr>
              <a:t>Memory Capacity</a:t>
            </a:r>
            <a:endParaRPr lang="en-US" sz="2187" dirty="0"/>
          </a:p>
        </p:txBody>
      </p:sp>
      <p:sp>
        <p:nvSpPr>
          <p:cNvPr id="12" name="Text 9"/>
          <p:cNvSpPr/>
          <p:nvPr/>
        </p:nvSpPr>
        <p:spPr>
          <a:xfrm>
            <a:off x="6512123" y="4342567"/>
            <a:ext cx="2328029" cy="1066205"/>
          </a:xfrm>
          <a:prstGeom prst="rect">
            <a:avLst/>
          </a:prstGeom>
          <a:noFill/>
          <a:ln/>
        </p:spPr>
        <p:txBody>
          <a:bodyPr wrap="square" rtlCol="0" anchor="t"/>
          <a:lstStyle/>
          <a:p>
            <a:pPr indent="0" marL="0">
              <a:lnSpc>
                <a:spcPts val="2799"/>
              </a:lnSpc>
              <a:buNone/>
            </a:pPr>
            <a:r>
              <a:rPr lang="en-US" sz="1750" dirty="0">
                <a:solidFill>
                  <a:srgbClr val="E2E6E9"/>
                </a:solidFill>
                <a:latin typeface="adonis-web" pitchFamily="34" charset="0"/>
                <a:ea typeface="adonis-web" pitchFamily="34" charset="-122"/>
                <a:cs typeface="adonis-web" pitchFamily="34" charset="-120"/>
              </a:rPr>
              <a:t>Defining the amount of data and instructions a computer can store.</a:t>
            </a:r>
            <a:endParaRPr lang="en-US" sz="1750" dirty="0"/>
          </a:p>
        </p:txBody>
      </p:sp>
      <p:sp>
        <p:nvSpPr>
          <p:cNvPr id="13" name="Shape 10"/>
          <p:cNvSpPr/>
          <p:nvPr/>
        </p:nvSpPr>
        <p:spPr>
          <a:xfrm>
            <a:off x="9062323" y="3785830"/>
            <a:ext cx="499943" cy="499943"/>
          </a:xfrm>
          <a:prstGeom prst="roundRect">
            <a:avLst>
              <a:gd name="adj" fmla="val 20000"/>
            </a:avLst>
          </a:prstGeom>
          <a:solidFill>
            <a:srgbClr val="003180"/>
          </a:solidFill>
          <a:ln w="7620">
            <a:solidFill>
              <a:srgbClr val="194A99"/>
            </a:solidFill>
            <a:prstDash val="solid"/>
          </a:ln>
        </p:spPr>
      </p:sp>
      <p:sp>
        <p:nvSpPr>
          <p:cNvPr id="14" name="Text 11"/>
          <p:cNvSpPr/>
          <p:nvPr/>
        </p:nvSpPr>
        <p:spPr>
          <a:xfrm>
            <a:off x="9221272" y="3827502"/>
            <a:ext cx="182047" cy="416481"/>
          </a:xfrm>
          <a:prstGeom prst="rect">
            <a:avLst/>
          </a:prstGeom>
          <a:noFill/>
          <a:ln/>
        </p:spPr>
        <p:txBody>
          <a:bodyPr wrap="none" rtlCol="0" anchor="t"/>
          <a:lstStyle/>
          <a:p>
            <a:pPr algn="ctr" indent="0" marL="0">
              <a:lnSpc>
                <a:spcPts val="3281"/>
              </a:lnSpc>
              <a:buNone/>
            </a:pPr>
            <a:r>
              <a:rPr lang="en-US" sz="2624" dirty="0">
                <a:solidFill>
                  <a:srgbClr val="E2E6E9"/>
                </a:solidFill>
                <a:latin typeface="adonis-web" pitchFamily="34" charset="0"/>
                <a:ea typeface="adonis-web" pitchFamily="34" charset="-122"/>
                <a:cs typeface="adonis-web" pitchFamily="34" charset="-120"/>
              </a:rPr>
              <a:t>3</a:t>
            </a:r>
            <a:endParaRPr lang="en-US" sz="2624" dirty="0"/>
          </a:p>
        </p:txBody>
      </p:sp>
      <p:sp>
        <p:nvSpPr>
          <p:cNvPr id="15" name="Text 12"/>
          <p:cNvSpPr/>
          <p:nvPr/>
        </p:nvSpPr>
        <p:spPr>
          <a:xfrm>
            <a:off x="9784437" y="3862149"/>
            <a:ext cx="2328029" cy="694373"/>
          </a:xfrm>
          <a:prstGeom prst="rect">
            <a:avLst/>
          </a:prstGeom>
          <a:noFill/>
          <a:ln/>
        </p:spPr>
        <p:txBody>
          <a:bodyPr wrap="square" rtlCol="0" anchor="t"/>
          <a:lstStyle/>
          <a:p>
            <a:pPr indent="0" marL="0">
              <a:lnSpc>
                <a:spcPts val="2734"/>
              </a:lnSpc>
              <a:buNone/>
            </a:pPr>
            <a:r>
              <a:rPr lang="en-US" sz="2187" dirty="0">
                <a:solidFill>
                  <a:srgbClr val="E2E6E9"/>
                </a:solidFill>
                <a:latin typeface="adonis-web" pitchFamily="34" charset="0"/>
                <a:ea typeface="adonis-web" pitchFamily="34" charset="-122"/>
                <a:cs typeface="adonis-web" pitchFamily="34" charset="-120"/>
              </a:rPr>
              <a:t>Energy Consumption</a:t>
            </a:r>
            <a:endParaRPr lang="en-US" sz="2187" dirty="0"/>
          </a:p>
        </p:txBody>
      </p:sp>
      <p:sp>
        <p:nvSpPr>
          <p:cNvPr id="16" name="Text 13"/>
          <p:cNvSpPr/>
          <p:nvPr/>
        </p:nvSpPr>
        <p:spPr>
          <a:xfrm>
            <a:off x="9784437" y="4689753"/>
            <a:ext cx="2328029" cy="1066205"/>
          </a:xfrm>
          <a:prstGeom prst="rect">
            <a:avLst/>
          </a:prstGeom>
          <a:noFill/>
          <a:ln/>
        </p:spPr>
        <p:txBody>
          <a:bodyPr wrap="square" rtlCol="0" anchor="t"/>
          <a:lstStyle/>
          <a:p>
            <a:pPr indent="0" marL="0">
              <a:lnSpc>
                <a:spcPts val="2799"/>
              </a:lnSpc>
              <a:buNone/>
            </a:pPr>
            <a:r>
              <a:rPr lang="en-US" sz="1750" dirty="0">
                <a:solidFill>
                  <a:srgbClr val="E2E6E9"/>
                </a:solidFill>
                <a:latin typeface="adonis-web" pitchFamily="34" charset="0"/>
                <a:ea typeface="adonis-web" pitchFamily="34" charset="-122"/>
                <a:cs typeface="adonis-web" pitchFamily="34" charset="-120"/>
              </a:rPr>
              <a:t>Addressing the energy consumption associated with classical computers.</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vt:i4>
      </vt:variant>
    </vt:vector>
  </HeadingPairs>
  <TitlesOfParts>
    <vt:vector size="6" baseType="lpstr">
      <vt:lpstr>Arial</vt:lpstr>
      <vt:lpstr>Calibri</vt:lpstr>
      <vt:lpstr>Office Theme</vt:lpstr>
      <vt:lpstr>Slide 1</vt:lpstr>
      <vt:lpstr>Slide 2</vt:lpstr>
      <vt:lpstr>Slide 3</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2024-04-03T09:18:03Z</dcterms:created>
  <dcterms:modified xsi:type="dcterms:W3CDTF">2024-04-03T09:18:03Z</dcterms:modified>
</cp:coreProperties>
</file>